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60" r:id="rId3"/>
    <p:sldId id="269" r:id="rId4"/>
    <p:sldId id="265" r:id="rId5"/>
    <p:sldId id="268" r:id="rId6"/>
    <p:sldId id="261" r:id="rId7"/>
    <p:sldId id="272" r:id="rId8"/>
    <p:sldId id="273" r:id="rId9"/>
    <p:sldId id="274" r:id="rId10"/>
    <p:sldId id="278" r:id="rId11"/>
    <p:sldId id="276" r:id="rId12"/>
    <p:sldId id="277" r:id="rId13"/>
    <p:sldId id="275" r:id="rId14"/>
    <p:sldId id="279" r:id="rId15"/>
    <p:sldId id="280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292929"/>
    <a:srgbClr val="009999"/>
    <a:srgbClr val="FFFFFF"/>
    <a:srgbClr val="33CCCC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9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70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5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50512"/>
            <a:ext cx="6516347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621426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4587" y="3179691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4587" y="3664669"/>
            <a:ext cx="6516160" cy="791135"/>
          </a:xfrm>
        </p:spPr>
        <p:txBody>
          <a:bodyPr/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</a:lstStyle>
          <a:p>
            <a:pPr lvl="0"/>
            <a:r>
              <a:rPr lang="en-GB" dirty="0"/>
              <a:t>Bullet text 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566937" y="1850077"/>
            <a:ext cx="4077121" cy="3518462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14587" y="3664667"/>
            <a:ext cx="6516160" cy="791135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</a:lstStyle>
          <a:p>
            <a:pPr lvl="0"/>
            <a:r>
              <a:rPr lang="en-GB" dirty="0"/>
              <a:t>Bullet text style</a:t>
            </a:r>
          </a:p>
        </p:txBody>
      </p:sp>
      <p:pic>
        <p:nvPicPr>
          <p:cNvPr id="11" name="Picture 10" descr="TEF Gold logo words transparent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80" y="6111515"/>
            <a:ext cx="1785672" cy="4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276667"/>
            <a:ext cx="10972800" cy="1143000"/>
          </a:xfrm>
        </p:spPr>
        <p:txBody>
          <a:bodyPr>
            <a:normAutofit/>
          </a:bodyPr>
          <a:lstStyle>
            <a:lvl1pPr>
              <a:defRPr sz="652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231" y="3290638"/>
            <a:ext cx="6370823" cy="134459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pic>
        <p:nvPicPr>
          <p:cNvPr id="7" name="Picture 6" descr="TEF Gold logo words white transparent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880" y="6111515"/>
            <a:ext cx="1785672" cy="4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12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termark_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71714"/>
            <a:ext cx="10972800" cy="1143000"/>
          </a:xfrm>
        </p:spPr>
        <p:txBody>
          <a:bodyPr>
            <a:normAutofit/>
          </a:bodyPr>
          <a:lstStyle>
            <a:lvl1pPr>
              <a:defRPr sz="7327" baseline="0"/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45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1140" y="2276667"/>
            <a:ext cx="10972800" cy="1143000"/>
          </a:xfrm>
        </p:spPr>
        <p:txBody>
          <a:bodyPr>
            <a:normAutofit/>
          </a:bodyPr>
          <a:lstStyle>
            <a:lvl1pPr>
              <a:defRPr sz="6527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770" y="3290638"/>
            <a:ext cx="6370823" cy="1344596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2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790901"/>
            <a:ext cx="6516347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61815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20081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0956" y="2605057"/>
            <a:ext cx="10964797" cy="3462043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05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790901"/>
            <a:ext cx="6516347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61815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20081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0956" y="2605057"/>
            <a:ext cx="6516160" cy="3462043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566937" y="1522137"/>
            <a:ext cx="4077121" cy="4544962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03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8556" y="795603"/>
            <a:ext cx="6516347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582" y="1566517"/>
            <a:ext cx="10366703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769" y="2124783"/>
            <a:ext cx="10366515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8744" y="2609759"/>
            <a:ext cx="5083317" cy="3457340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10014" y="2609759"/>
            <a:ext cx="5171089" cy="3457340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006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2" y="1382043"/>
            <a:ext cx="3532553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329724" y="1382043"/>
            <a:ext cx="3532553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972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8237414" y="1382043"/>
            <a:ext cx="3532553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237413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9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02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1" y="1382043"/>
            <a:ext cx="5509847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408499"/>
            <a:ext cx="5509847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275753" y="1382043"/>
            <a:ext cx="5494212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75753" y="5408499"/>
            <a:ext cx="5494212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55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1140" y="2276667"/>
            <a:ext cx="10972800" cy="1143000"/>
          </a:xfrm>
        </p:spPr>
        <p:txBody>
          <a:bodyPr>
            <a:normAutofit/>
          </a:bodyPr>
          <a:lstStyle>
            <a:lvl1pPr>
              <a:defRPr sz="6527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770" y="3290638"/>
            <a:ext cx="6370823" cy="1344596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26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794643"/>
            <a:ext cx="6516347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65557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23823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956" y="2608799"/>
            <a:ext cx="10964797" cy="3465942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69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90583" y="794643"/>
            <a:ext cx="6516347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583" y="1565557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769" y="2123823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769" y="2608799"/>
            <a:ext cx="6516160" cy="3465942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 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566937" y="1818842"/>
            <a:ext cx="4077121" cy="4255899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020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7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07587" y="787798"/>
            <a:ext cx="6516347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774" y="1558713"/>
            <a:ext cx="10366703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7961" y="2116978"/>
            <a:ext cx="10366515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07775" y="2601955"/>
            <a:ext cx="5083317" cy="3465145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10014" y="2601955"/>
            <a:ext cx="5171089" cy="3465145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56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2" y="1382043"/>
            <a:ext cx="3532553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329724" y="1382043"/>
            <a:ext cx="3532553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972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8346832" y="1382043"/>
            <a:ext cx="3532553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346830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51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1" y="1382043"/>
            <a:ext cx="5509847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408499"/>
            <a:ext cx="5509847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275753" y="1382043"/>
            <a:ext cx="5494212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75753" y="5408499"/>
            <a:ext cx="5494212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56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1140" y="2276667"/>
            <a:ext cx="10972800" cy="1143000"/>
          </a:xfrm>
        </p:spPr>
        <p:txBody>
          <a:bodyPr>
            <a:normAutofit/>
          </a:bodyPr>
          <a:lstStyle>
            <a:lvl1pPr>
              <a:defRPr sz="6527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770" y="3290638"/>
            <a:ext cx="6370823" cy="1344596"/>
          </a:xfrm>
        </p:spPr>
        <p:txBody>
          <a:bodyPr/>
          <a:lstStyle>
            <a:lvl1pPr>
              <a:defRPr cap="none"/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83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804206"/>
            <a:ext cx="10964984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75120"/>
            <a:ext cx="10964984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33386"/>
            <a:ext cx="10964797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956" y="2618362"/>
            <a:ext cx="10964797" cy="3448737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74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804206"/>
            <a:ext cx="6516347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75120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33386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956" y="2618362"/>
            <a:ext cx="6516160" cy="3448737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566937" y="803773"/>
            <a:ext cx="4077121" cy="5263327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9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97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90771" y="787798"/>
            <a:ext cx="10366701" cy="770913"/>
          </a:xfrm>
        </p:spPr>
        <p:txBody>
          <a:bodyPr>
            <a:normAutofit/>
          </a:bodyPr>
          <a:lstStyle>
            <a:lvl1pPr>
              <a:defRPr sz="5062" baseline="0"/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70" y="1558713"/>
            <a:ext cx="10366703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25303B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7" y="2116978"/>
            <a:ext cx="10366515" cy="484975"/>
          </a:xfrm>
        </p:spPr>
        <p:txBody>
          <a:bodyPr>
            <a:noAutofit/>
          </a:bodyPr>
          <a:lstStyle>
            <a:lvl1pPr>
              <a:defRPr sz="2664" cap="none" baseline="0"/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959" y="2601955"/>
            <a:ext cx="5083317" cy="3465145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5586385" y="2601955"/>
            <a:ext cx="5171089" cy="3465145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/>
            </a:lvl1pPr>
            <a:lvl2pPr>
              <a:defRPr sz="2664"/>
            </a:lvl2pPr>
            <a:lvl3pPr>
              <a:defRPr sz="2664"/>
            </a:lvl3pPr>
            <a:lvl4pPr>
              <a:defRPr/>
            </a:lvl4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21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2" y="1303962"/>
            <a:ext cx="3532553" cy="3940542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329724" y="1303962"/>
            <a:ext cx="3532553" cy="3940542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972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8346832" y="1303962"/>
            <a:ext cx="3532553" cy="3940542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346830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37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1" y="1382043"/>
            <a:ext cx="5509847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408499"/>
            <a:ext cx="5509847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275753" y="1382043"/>
            <a:ext cx="5494212" cy="3862461"/>
          </a:xfrm>
        </p:spPr>
        <p:txBody>
          <a:bodyPr anchor="ctr">
            <a:normAutofit/>
          </a:bodyPr>
          <a:lstStyle>
            <a:lvl1pPr algn="ctr">
              <a:defRPr sz="2664" baseline="0"/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75753" y="5408499"/>
            <a:ext cx="5494212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/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09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6858000"/>
          </a:xfrm>
        </p:spPr>
        <p:txBody>
          <a:bodyPr anchor="ctr"/>
          <a:lstStyle>
            <a:lvl1pPr marL="0" marR="0" indent="0" algn="ctr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/>
              <a:t>Drag image  to placeholder </a:t>
            </a:r>
            <a:br>
              <a:rPr lang="en-US" dirty="0"/>
            </a:br>
            <a:r>
              <a:rPr lang="en-US" dirty="0"/>
              <a:t>or click icon to add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CB9DFC-8EBD-BD49-BF9F-2E2BC794739B}"/>
              </a:ext>
            </a:extLst>
          </p:cNvPr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2C8161-F08C-7642-9D32-547FB82D693D}"/>
              </a:ext>
            </a:extLst>
          </p:cNvPr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332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93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1140" y="2276667"/>
            <a:ext cx="10972800" cy="1143000"/>
          </a:xfrm>
        </p:spPr>
        <p:txBody>
          <a:bodyPr>
            <a:normAutofit/>
          </a:bodyPr>
          <a:lstStyle>
            <a:lvl1pPr>
              <a:defRPr sz="652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770" y="3290638"/>
            <a:ext cx="6370823" cy="1344596"/>
          </a:xfrm>
        </p:spPr>
        <p:txBody>
          <a:bodyPr/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49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788599"/>
            <a:ext cx="6516347" cy="770913"/>
          </a:xfrm>
        </p:spPr>
        <p:txBody>
          <a:bodyPr>
            <a:normAutofit/>
          </a:bodyPr>
          <a:lstStyle>
            <a:lvl1pPr>
              <a:defRPr sz="5062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59513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FFFFFF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17779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>
                <a:solidFill>
                  <a:srgbClr val="FFFFFF"/>
                </a:solidFill>
              </a:defRPr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956" y="2602755"/>
            <a:ext cx="10964797" cy="3464344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rgbClr val="FFFFFF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91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788599"/>
            <a:ext cx="6516347" cy="770913"/>
          </a:xfrm>
        </p:spPr>
        <p:txBody>
          <a:bodyPr>
            <a:normAutofit/>
          </a:bodyPr>
          <a:lstStyle>
            <a:lvl1pPr>
              <a:defRPr sz="5062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59513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FFFFFF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17779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>
                <a:solidFill>
                  <a:srgbClr val="FFFFFF"/>
                </a:solidFill>
              </a:defRPr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956" y="2602755"/>
            <a:ext cx="6516160" cy="3464344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rgbClr val="FFFFFF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566937" y="2360267"/>
            <a:ext cx="4077121" cy="3698917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04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5649" y="795610"/>
            <a:ext cx="6516347" cy="770913"/>
          </a:xfrm>
        </p:spPr>
        <p:txBody>
          <a:bodyPr>
            <a:normAutofit/>
          </a:bodyPr>
          <a:lstStyle>
            <a:lvl1pPr>
              <a:defRPr sz="5062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5462" y="1566524"/>
            <a:ext cx="10366703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chemeClr val="bg1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5649" y="2124791"/>
            <a:ext cx="10366515" cy="484975"/>
          </a:xfrm>
        </p:spPr>
        <p:txBody>
          <a:bodyPr>
            <a:noAutofit/>
          </a:bodyPr>
          <a:lstStyle>
            <a:lvl1pPr>
              <a:defRPr sz="2664" cap="none" baseline="0">
                <a:solidFill>
                  <a:schemeClr val="bg1"/>
                </a:solidFill>
              </a:defRPr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5838" y="2609767"/>
            <a:ext cx="5083317" cy="3457333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chemeClr val="bg1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10014" y="2609767"/>
            <a:ext cx="5171089" cy="3457333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chemeClr val="bg1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22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2" y="1475742"/>
            <a:ext cx="3532553" cy="3768762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329724" y="1475742"/>
            <a:ext cx="3532553" cy="3768762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972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8346832" y="1475742"/>
            <a:ext cx="3532553" cy="3768762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346830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67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1" y="1382043"/>
            <a:ext cx="5509847" cy="3862461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408499"/>
            <a:ext cx="5509847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275753" y="1382043"/>
            <a:ext cx="5494212" cy="3862461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75753" y="5408499"/>
            <a:ext cx="5494212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28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1140" y="2276667"/>
            <a:ext cx="10972800" cy="1143000"/>
          </a:xfrm>
        </p:spPr>
        <p:txBody>
          <a:bodyPr>
            <a:normAutofit/>
          </a:bodyPr>
          <a:lstStyle>
            <a:lvl1pPr>
              <a:defRPr sz="652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770" y="3290638"/>
            <a:ext cx="6370823" cy="1344596"/>
          </a:xfrm>
        </p:spPr>
        <p:txBody>
          <a:bodyPr/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03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0583" y="790901"/>
            <a:ext cx="6516347" cy="770913"/>
          </a:xfrm>
        </p:spPr>
        <p:txBody>
          <a:bodyPr>
            <a:normAutofit/>
          </a:bodyPr>
          <a:lstStyle>
            <a:lvl1pPr>
              <a:defRPr sz="5062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583" y="1561815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FFFFFF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769" y="2120081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>
                <a:solidFill>
                  <a:srgbClr val="FFFFFF"/>
                </a:solidFill>
              </a:defRPr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770" y="2605057"/>
            <a:ext cx="10964797" cy="3462042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rgbClr val="FFFFFF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14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790901"/>
            <a:ext cx="6516347" cy="770913"/>
          </a:xfrm>
        </p:spPr>
        <p:txBody>
          <a:bodyPr>
            <a:normAutofit/>
          </a:bodyPr>
          <a:lstStyle>
            <a:lvl1pPr>
              <a:defRPr sz="5062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61815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FFFFFF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20081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>
                <a:solidFill>
                  <a:srgbClr val="FFFFFF"/>
                </a:solidFill>
              </a:defRPr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956" y="2605057"/>
            <a:ext cx="6516160" cy="3462042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rgbClr val="FFFFFF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566937" y="1850079"/>
            <a:ext cx="4077121" cy="4217020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1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0581" y="795610"/>
            <a:ext cx="6516347" cy="770913"/>
          </a:xfrm>
        </p:spPr>
        <p:txBody>
          <a:bodyPr>
            <a:normAutofit/>
          </a:bodyPr>
          <a:lstStyle>
            <a:lvl1pPr>
              <a:defRPr sz="5062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394" y="1566524"/>
            <a:ext cx="10394463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chemeClr val="bg1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581" y="2124790"/>
            <a:ext cx="10394275" cy="484975"/>
          </a:xfrm>
        </p:spPr>
        <p:txBody>
          <a:bodyPr>
            <a:noAutofit/>
          </a:bodyPr>
          <a:lstStyle>
            <a:lvl1pPr>
              <a:defRPr sz="2664" cap="none" baseline="0">
                <a:solidFill>
                  <a:schemeClr val="bg1"/>
                </a:solidFill>
              </a:defRPr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770" y="2609767"/>
            <a:ext cx="5083317" cy="3457333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chemeClr val="bg1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10014" y="2609767"/>
            <a:ext cx="5171089" cy="3457333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chemeClr val="bg1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055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2" y="1475742"/>
            <a:ext cx="3532553" cy="3768762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329724" y="1475742"/>
            <a:ext cx="3532553" cy="3768762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972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8346832" y="1475742"/>
            <a:ext cx="3532553" cy="3768762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346830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93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1" y="1382043"/>
            <a:ext cx="5509847" cy="3862461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408499"/>
            <a:ext cx="5509847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275753" y="1382043"/>
            <a:ext cx="5494212" cy="3862461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75753" y="5408499"/>
            <a:ext cx="5494212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99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Sub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1140" y="2276667"/>
            <a:ext cx="10972800" cy="1143000"/>
          </a:xfrm>
        </p:spPr>
        <p:txBody>
          <a:bodyPr>
            <a:normAutofit/>
          </a:bodyPr>
          <a:lstStyle>
            <a:lvl1pPr>
              <a:defRPr sz="652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0770" y="3290638"/>
            <a:ext cx="6370823" cy="1344596"/>
          </a:xfrm>
        </p:spPr>
        <p:txBody>
          <a:bodyPr/>
          <a:lstStyle>
            <a:lvl1pPr>
              <a:defRPr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Sub-header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795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Ful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791335"/>
            <a:ext cx="10964984" cy="770913"/>
          </a:xfrm>
        </p:spPr>
        <p:txBody>
          <a:bodyPr>
            <a:normAutofit/>
          </a:bodyPr>
          <a:lstStyle>
            <a:lvl1pPr>
              <a:defRPr sz="5062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62249"/>
            <a:ext cx="10964984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FFFFFF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20515"/>
            <a:ext cx="10964797" cy="484975"/>
          </a:xfrm>
        </p:spPr>
        <p:txBody>
          <a:bodyPr>
            <a:noAutofit/>
          </a:bodyPr>
          <a:lstStyle>
            <a:lvl1pPr>
              <a:defRPr sz="2664" cap="none" baseline="0">
                <a:solidFill>
                  <a:srgbClr val="FFFFFF"/>
                </a:solidFill>
              </a:defRPr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956" y="2605491"/>
            <a:ext cx="10964797" cy="3461608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rgbClr val="FFFFFF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46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Text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0769" y="791335"/>
            <a:ext cx="6516347" cy="770913"/>
          </a:xfrm>
        </p:spPr>
        <p:txBody>
          <a:bodyPr>
            <a:normAutofit/>
          </a:bodyPr>
          <a:lstStyle>
            <a:lvl1pPr>
              <a:defRPr sz="5062" baseline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0769" y="1562249"/>
            <a:ext cx="6516347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rgbClr val="FFFFFF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0956" y="2120515"/>
            <a:ext cx="6516160" cy="484975"/>
          </a:xfrm>
        </p:spPr>
        <p:txBody>
          <a:bodyPr>
            <a:noAutofit/>
          </a:bodyPr>
          <a:lstStyle>
            <a:lvl1pPr>
              <a:defRPr sz="2664" cap="none" baseline="0">
                <a:solidFill>
                  <a:srgbClr val="FFFFFF"/>
                </a:solidFill>
              </a:defRPr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0956" y="2605491"/>
            <a:ext cx="6516160" cy="3461608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rgbClr val="FFFFFF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  <a:p>
            <a:pPr lvl="5"/>
            <a:r>
              <a:rPr lang="en-GB" dirty="0"/>
              <a:t>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7566937" y="790902"/>
            <a:ext cx="4077121" cy="4417641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77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Text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98557" y="795610"/>
            <a:ext cx="10394463" cy="770913"/>
          </a:xfrm>
        </p:spPr>
        <p:txBody>
          <a:bodyPr>
            <a:normAutofit/>
          </a:bodyPr>
          <a:lstStyle>
            <a:lvl1pPr>
              <a:defRPr sz="5062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8558" y="1566524"/>
            <a:ext cx="10394461" cy="545868"/>
          </a:xfrm>
        </p:spPr>
        <p:txBody>
          <a:bodyPr>
            <a:normAutofit/>
          </a:bodyPr>
          <a:lstStyle>
            <a:lvl1pPr marL="0" marR="0" indent="0" algn="l" defTabSz="5439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30" cap="none">
                <a:solidFill>
                  <a:schemeClr val="bg1"/>
                </a:solidFill>
              </a:defRPr>
            </a:lvl1pPr>
            <a:lvl2pPr marL="543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Sub-header style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8744" y="2124790"/>
            <a:ext cx="10394275" cy="484975"/>
          </a:xfrm>
        </p:spPr>
        <p:txBody>
          <a:bodyPr>
            <a:noAutofit/>
          </a:bodyPr>
          <a:lstStyle>
            <a:lvl1pPr>
              <a:defRPr sz="2664" cap="none" baseline="0">
                <a:solidFill>
                  <a:schemeClr val="bg1"/>
                </a:solidFill>
              </a:defRPr>
            </a:lvl1pPr>
            <a:lvl2pPr marL="543938" indent="0">
              <a:buNone/>
              <a:defRPr/>
            </a:lvl2pPr>
            <a:lvl3pPr>
              <a:defRPr sz="2664"/>
            </a:lvl3pPr>
            <a:lvl4pPr>
              <a:defRPr sz="2664"/>
            </a:lvl4pPr>
            <a:lvl5pPr>
              <a:defRPr sz="2664"/>
            </a:lvl5pPr>
          </a:lstStyle>
          <a:p>
            <a:pPr lvl="0"/>
            <a:r>
              <a:rPr lang="en-GB" dirty="0"/>
              <a:t>Body text style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8746" y="2609767"/>
            <a:ext cx="5083317" cy="3457333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chemeClr val="bg1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110014" y="2609767"/>
            <a:ext cx="5171089" cy="3457333"/>
          </a:xfrm>
        </p:spPr>
        <p:txBody>
          <a:bodyPr>
            <a:noAutofit/>
          </a:bodyPr>
          <a:lstStyle>
            <a:lvl1pPr marL="0" indent="-355483">
              <a:buSzPct val="80000"/>
              <a:buFont typeface="Wingdings" charset="2"/>
              <a:buChar char="§"/>
              <a:defRPr sz="2664" cap="none">
                <a:solidFill>
                  <a:schemeClr val="bg1"/>
                </a:solidFill>
              </a:defRPr>
            </a:lvl1pPr>
            <a:lvl2pPr>
              <a:defRPr sz="2664">
                <a:solidFill>
                  <a:schemeClr val="bg1"/>
                </a:solidFill>
              </a:defRPr>
            </a:lvl2pPr>
            <a:lvl3pPr>
              <a:defRPr sz="2664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Bullet text style</a:t>
            </a:r>
          </a:p>
          <a:p>
            <a:pPr lvl="1"/>
            <a:r>
              <a:rPr lang="en-GB" dirty="0"/>
              <a:t>Style</a:t>
            </a:r>
          </a:p>
          <a:p>
            <a:pPr lvl="2"/>
            <a:r>
              <a:rPr lang="en-GB" dirty="0"/>
              <a:t>Style</a:t>
            </a:r>
          </a:p>
          <a:p>
            <a:pPr lvl="3"/>
            <a:r>
              <a:rPr lang="en-GB" dirty="0"/>
              <a:t>Style</a:t>
            </a:r>
          </a:p>
          <a:p>
            <a:pPr lvl="4"/>
            <a:r>
              <a:rPr lang="en-GB" dirty="0"/>
              <a:t>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3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091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Image 3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2" y="1311769"/>
            <a:ext cx="3532553" cy="3932734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4329724" y="1311769"/>
            <a:ext cx="3532553" cy="3932734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29722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8346832" y="1311769"/>
            <a:ext cx="3532553" cy="3932734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8346830" y="5408499"/>
            <a:ext cx="3532553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09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Plain_Image 2 co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030" y="617502"/>
            <a:ext cx="11347935" cy="641640"/>
          </a:xfrm>
        </p:spPr>
        <p:txBody>
          <a:bodyPr anchor="t">
            <a:normAutofit/>
          </a:bodyPr>
          <a:lstStyle>
            <a:lvl1pPr>
              <a:defRPr sz="3330" b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Title</a:t>
            </a:r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22031" y="1382043"/>
            <a:ext cx="5509847" cy="3862461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2031" y="5408499"/>
            <a:ext cx="5509847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275753" y="1382043"/>
            <a:ext cx="5494212" cy="3862461"/>
          </a:xfrm>
        </p:spPr>
        <p:txBody>
          <a:bodyPr anchor="ctr">
            <a:normAutofit/>
          </a:bodyPr>
          <a:lstStyle>
            <a:lvl1pPr algn="ctr">
              <a:defRPr sz="2664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image  to placeholder or click icon to add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75753" y="5408499"/>
            <a:ext cx="5494212" cy="791135"/>
          </a:xfrm>
        </p:spPr>
        <p:txBody>
          <a:bodyPr>
            <a:normAutofit/>
          </a:bodyPr>
          <a:lstStyle>
            <a:lvl1pPr marL="0" indent="0">
              <a:buSzPct val="80000"/>
              <a:buFont typeface="Wingdings" charset="2"/>
              <a:buNone/>
              <a:defRPr sz="1865" cap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Caption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90770" y="6527623"/>
            <a:ext cx="11379196" cy="0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11222893" y="6527624"/>
            <a:ext cx="687755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DC2D543-F72A-EC44-943D-E96FED3B01D7}" type="slidenum">
              <a:rPr lang="en-US" sz="1332" smtClean="0">
                <a:solidFill>
                  <a:schemeClr val="bg1"/>
                </a:solidFill>
              </a:rPr>
              <a:pPr algn="r"/>
              <a:t>‹#›</a:t>
            </a:fld>
            <a:endParaRPr lang="en-US" sz="1332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95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EACH-FIRST-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4" y="6346"/>
            <a:ext cx="2563283" cy="144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15534" y="6276455"/>
            <a:ext cx="7495117" cy="3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 pitchFamily="-96" charset="-128"/>
              </a:defRPr>
            </a:lvl9pPr>
          </a:lstStyle>
          <a:p>
            <a:pPr eaLnBrk="1" hangingPunct="1">
              <a:defRPr/>
            </a:pPr>
            <a:r>
              <a:rPr lang="en-GB" altLang="en-US" sz="1599" dirty="0">
                <a:solidFill>
                  <a:srgbClr val="18376A"/>
                </a:solidFill>
                <a:latin typeface="Trebuchet MS" panose="020B0603020202020204" pitchFamily="34" charset="0"/>
              </a:rPr>
              <a:t>community.teachfirst.org.uk | @</a:t>
            </a:r>
            <a:r>
              <a:rPr lang="en-GB" altLang="en-US" sz="1599" dirty="0" err="1">
                <a:solidFill>
                  <a:srgbClr val="18376A"/>
                </a:solidFill>
                <a:latin typeface="Trebuchet MS" panose="020B0603020202020204" pitchFamily="34" charset="0"/>
              </a:rPr>
              <a:t>TeachFirst</a:t>
            </a:r>
            <a:r>
              <a:rPr lang="en-GB" altLang="en-US" sz="1599" dirty="0">
                <a:solidFill>
                  <a:srgbClr val="18376A"/>
                </a:solidFill>
                <a:latin typeface="Trebuchet MS" panose="020B0603020202020204" pitchFamily="34" charset="0"/>
              </a:rPr>
              <a:t> #TFSI2016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375858" y="1295626"/>
            <a:ext cx="11297559" cy="9579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en-US" sz="4263" b="1" i="0" kern="1200" dirty="0">
                <a:solidFill>
                  <a:srgbClr val="132757"/>
                </a:solidFill>
                <a:latin typeface="Trebuchet MS"/>
                <a:ea typeface="+mn-ea"/>
                <a:cs typeface="FS Lola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94760" y="2356471"/>
            <a:ext cx="11278656" cy="3320092"/>
          </a:xfrm>
          <a:prstGeom prst="rect">
            <a:avLst/>
          </a:prstGeom>
        </p:spPr>
        <p:txBody>
          <a:bodyPr>
            <a:normAutofit/>
          </a:bodyPr>
          <a:lstStyle>
            <a:lvl1pPr marL="359500" marR="0" indent="-359500" algn="l" defTabSz="609036" rtl="0" eaLnBrk="1" fontAlgn="auto" latinLnBrk="0" hangingPunct="1">
              <a:lnSpc>
                <a:spcPct val="100000"/>
              </a:lnSpc>
              <a:spcBef>
                <a:spcPts val="1599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lang="en-GB" sz="1865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1pPr>
            <a:lvl2pPr marL="596348" marR="0" indent="-236847" algn="l" defTabSz="609036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  <a:tabLst/>
              <a:defRPr lang="en-GB" sz="1865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2pPr>
            <a:lvl3pPr marL="833195" marR="0" indent="-236847" algn="l" defTabSz="609036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rebuchet MS" panose="020B0603020202020204" pitchFamily="34" charset="0"/>
              <a:buChar char="–"/>
              <a:tabLst/>
              <a:defRPr lang="en-GB" sz="1865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3pPr>
            <a:lvl4pPr marL="833195" marR="0" indent="-236847" algn="l" defTabSz="609036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accent2"/>
              </a:buClr>
              <a:buSzTx/>
              <a:buFont typeface="Trebuchet MS" panose="020B0603020202020204" pitchFamily="34" charset="0"/>
              <a:buChar char="–"/>
              <a:tabLst/>
              <a:defRPr lang="en-GB" sz="1865" b="0" i="0" u="none" strike="noStrike" kern="1200" baseline="0" dirty="0" smtClean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4pPr>
            <a:lvl5pPr marL="596348" marR="0" indent="236847" algn="l" defTabSz="609036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Char char="–"/>
              <a:tabLst/>
              <a:defRPr lang="en-US" sz="1865" b="0" i="0" u="none" strike="noStrike" kern="1200" baseline="0" dirty="0">
                <a:solidFill>
                  <a:srgbClr val="132757"/>
                </a:solidFill>
                <a:latin typeface="Trebuchet MS" panose="020B0603020202020204" pitchFamily="34" charset="0"/>
                <a:ea typeface="+mn-ea"/>
                <a:cs typeface="Trebuchet MS" panose="020B0603020202020204" pitchFamily="34" charset="0"/>
              </a:defRPr>
            </a:lvl5pPr>
            <a:lvl6pPr marL="359500" indent="0">
              <a:buClr>
                <a:srgbClr val="0088CE"/>
              </a:buClr>
              <a:buNone/>
              <a:defRPr sz="1865">
                <a:latin typeface="Trebuchet MS" panose="020B0603020202020204" pitchFamily="34" charset="0"/>
              </a:defRPr>
            </a:lvl6pPr>
            <a:lvl7pPr marL="831081" indent="-236847">
              <a:buClr>
                <a:schemeClr val="accent2"/>
              </a:buClr>
              <a:defRPr sz="1865">
                <a:latin typeface="Trebuchet MS" panose="020B0603020202020204" pitchFamily="34" charset="0"/>
              </a:defRPr>
            </a:lvl7pPr>
            <a:lvl8pPr marL="1076387" indent="-245306">
              <a:buClr>
                <a:schemeClr val="accent2"/>
              </a:buClr>
              <a:buFont typeface="Arial" panose="020B0604020202020204" pitchFamily="34" charset="0"/>
              <a:buChar char="•"/>
              <a:defRPr sz="1865">
                <a:latin typeface="Trebuchet MS" panose="020B0603020202020204" pitchFamily="34" charset="0"/>
              </a:defRPr>
            </a:lvl8pPr>
            <a:lvl9pPr marL="1313235" indent="-236847">
              <a:buClr>
                <a:schemeClr val="accent2"/>
              </a:buClr>
              <a:defRPr sz="1865">
                <a:latin typeface="Trebuchet MS" panose="020B0603020202020204" pitchFamily="34" charset="0"/>
              </a:defRPr>
            </a:lvl9pPr>
          </a:lstStyle>
          <a:p>
            <a:pPr lvl="0"/>
            <a:r>
              <a:rPr lang="en-US" dirty="0"/>
              <a:t>Click to edit bullet point</a:t>
            </a:r>
          </a:p>
          <a:p>
            <a:pPr lvl="1"/>
            <a:r>
              <a:rPr lang="en-US" dirty="0"/>
              <a:t>Click to edit bullet point</a:t>
            </a:r>
          </a:p>
          <a:p>
            <a:pPr lvl="2"/>
            <a:r>
              <a:rPr lang="en-US" dirty="0"/>
              <a:t>Click to edit bullet point</a:t>
            </a:r>
          </a:p>
          <a:p>
            <a:pPr lvl="3"/>
            <a:r>
              <a:rPr lang="en-US" dirty="0"/>
              <a:t>Click to edit bullet point</a:t>
            </a:r>
          </a:p>
          <a:p>
            <a:pPr lvl="4"/>
            <a:r>
              <a:rPr lang="en-US" dirty="0"/>
              <a:t>Click to edit bullet point</a:t>
            </a:r>
          </a:p>
          <a:p>
            <a:pPr lvl="5"/>
            <a:endParaRPr lang="en-US" dirty="0"/>
          </a:p>
          <a:p>
            <a:pPr lvl="4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" y="5989906"/>
            <a:ext cx="1042812" cy="69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066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4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7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4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5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ABF1-CE75-4709-9EA1-FDB062ACD1DC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58F9-0410-4606-AE56-4B2038457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8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276667"/>
            <a:ext cx="10972800" cy="1143000"/>
          </a:xfrm>
          <a:prstGeom prst="rect">
            <a:avLst/>
          </a:prstGeom>
        </p:spPr>
        <p:txBody>
          <a:bodyPr vert="horz" lIns="81666" tIns="40833" rIns="81666" bIns="40833" rtlCol="0" anchor="ctr">
            <a:normAutofit/>
          </a:bodyPr>
          <a:lstStyle/>
          <a:p>
            <a:r>
              <a:rPr lang="en-GB" dirty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554642"/>
            <a:ext cx="10972800" cy="676467"/>
          </a:xfrm>
          <a:prstGeom prst="rect">
            <a:avLst/>
          </a:prstGeom>
        </p:spPr>
        <p:txBody>
          <a:bodyPr vert="horz" lIns="81666" tIns="40833" rIns="81666" bIns="40833" rtlCol="0">
            <a:normAutofit/>
          </a:bodyPr>
          <a:lstStyle/>
          <a:p>
            <a:pPr lvl="0"/>
            <a:r>
              <a:rPr lang="en-GB" dirty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7862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</p:sldLayoutIdLst>
  <p:hf hdr="0" ftr="0" dt="0"/>
  <p:txStyles>
    <p:titleStyle>
      <a:lvl1pPr algn="l" defTabSz="543938" rtl="0" eaLnBrk="1" latinLnBrk="0" hangingPunct="1">
        <a:spcBef>
          <a:spcPct val="0"/>
        </a:spcBef>
        <a:buNone/>
        <a:defRPr sz="6527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543938" rtl="0" eaLnBrk="1" latinLnBrk="0" hangingPunct="1">
        <a:spcBef>
          <a:spcPct val="20000"/>
        </a:spcBef>
        <a:buFont typeface="Arial"/>
        <a:buNone/>
        <a:defRPr sz="3996" kern="1200" cap="none" baseline="0">
          <a:solidFill>
            <a:srgbClr val="25303B"/>
          </a:solidFill>
          <a:latin typeface="+mn-lt"/>
          <a:ea typeface="+mn-ea"/>
          <a:cs typeface="+mn-cs"/>
        </a:defRPr>
      </a:lvl1pPr>
      <a:lvl2pPr marL="883899" indent="-339961" algn="l" defTabSz="543938" rtl="0" eaLnBrk="1" latinLnBrk="0" hangingPunct="1">
        <a:spcBef>
          <a:spcPct val="20000"/>
        </a:spcBef>
        <a:buFont typeface="Arial"/>
        <a:buChar char="–"/>
        <a:defRPr sz="3330" kern="1200">
          <a:solidFill>
            <a:schemeClr val="tx1"/>
          </a:solidFill>
          <a:latin typeface="+mn-lt"/>
          <a:ea typeface="+mn-ea"/>
          <a:cs typeface="+mn-cs"/>
        </a:defRPr>
      </a:lvl2pPr>
      <a:lvl3pPr marL="1359844" indent="-271970" algn="l" defTabSz="543938" rtl="0" eaLnBrk="1" latinLnBrk="0" hangingPunct="1">
        <a:spcBef>
          <a:spcPct val="20000"/>
        </a:spcBef>
        <a:buFont typeface="Arial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3pPr>
      <a:lvl4pPr marL="1903781" indent="-271970" algn="l" defTabSz="543938" rtl="0" eaLnBrk="1" latinLnBrk="0" hangingPunct="1">
        <a:spcBef>
          <a:spcPct val="20000"/>
        </a:spcBef>
        <a:buFont typeface="Arial"/>
        <a:buChar char="–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47719" indent="-271970" algn="l" defTabSz="543938" rtl="0" eaLnBrk="1" latinLnBrk="0" hangingPunct="1">
        <a:spcBef>
          <a:spcPct val="20000"/>
        </a:spcBef>
        <a:buFont typeface="Arial"/>
        <a:buChar char="»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2991655" indent="-271970" algn="l" defTabSz="543938" rtl="0" eaLnBrk="1" latinLnBrk="0" hangingPunct="1">
        <a:spcBef>
          <a:spcPct val="20000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535593" indent="-271970" algn="l" defTabSz="543938" rtl="0" eaLnBrk="1" latinLnBrk="0" hangingPunct="1">
        <a:spcBef>
          <a:spcPct val="20000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079531" indent="-271970" algn="l" defTabSz="543938" rtl="0" eaLnBrk="1" latinLnBrk="0" hangingPunct="1">
        <a:spcBef>
          <a:spcPct val="20000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623469" indent="-271970" algn="l" defTabSz="543938" rtl="0" eaLnBrk="1" latinLnBrk="0" hangingPunct="1">
        <a:spcBef>
          <a:spcPct val="20000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3938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3938" algn="l" defTabSz="543938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7874" algn="l" defTabSz="543938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31813" algn="l" defTabSz="543938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75750" algn="l" defTabSz="543938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19687" algn="l" defTabSz="543938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63624" algn="l" defTabSz="543938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807563" algn="l" defTabSz="543938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51499" algn="l" defTabSz="543938" rtl="0" eaLnBrk="1" latinLnBrk="0" hangingPunct="1">
        <a:defRPr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69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E202F-69C3-4528-B7ED-5BDC9A0C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845" y="3228339"/>
            <a:ext cx="1774718" cy="1185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8ABB4C-E1BC-4DEC-AEC0-1B45E6194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7" b="12547"/>
          <a:stretch/>
        </p:blipFill>
        <p:spPr>
          <a:xfrm>
            <a:off x="6982245" y="4413851"/>
            <a:ext cx="1692647" cy="1193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9E2381-05FF-4EF1-A701-B042D7A66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844" y="2910943"/>
            <a:ext cx="1774717" cy="12135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AD577D-FFC3-4341-8B8A-75FA867D191D}"/>
              </a:ext>
            </a:extLst>
          </p:cNvPr>
          <p:cNvSpPr txBox="1"/>
          <p:nvPr/>
        </p:nvSpPr>
        <p:spPr>
          <a:xfrm>
            <a:off x="3397220" y="1651432"/>
            <a:ext cx="5277672" cy="218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993" b="1" dirty="0"/>
              <a:t>Welcome </a:t>
            </a:r>
            <a:r>
              <a:rPr lang="en-GB" sz="7993" b="1" dirty="0" smtClean="0"/>
              <a:t>!</a:t>
            </a:r>
          </a:p>
          <a:p>
            <a:r>
              <a:rPr lang="en-GB" sz="2400" b="1" dirty="0"/>
              <a:t> </a:t>
            </a:r>
            <a:endParaRPr lang="en-GB" sz="2400" b="1" dirty="0" smtClean="0"/>
          </a:p>
          <a:p>
            <a:r>
              <a:rPr lang="en-GB" sz="2400" b="1" dirty="0"/>
              <a:t> </a:t>
            </a:r>
            <a:r>
              <a:rPr lang="en-GB" sz="2400" b="1" dirty="0" smtClean="0"/>
              <a:t>  </a:t>
            </a:r>
            <a:r>
              <a:rPr lang="en-GB" sz="3197" b="1" dirty="0" smtClean="0"/>
              <a:t>Mentor Meeting 1.7.21</a:t>
            </a:r>
            <a:endParaRPr lang="en-GB" sz="3197" b="1" dirty="0"/>
          </a:p>
        </p:txBody>
      </p:sp>
      <p:pic>
        <p:nvPicPr>
          <p:cNvPr id="4098" name="Picture 2" descr="Flag of Peru -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83" y="4463291"/>
            <a:ext cx="1899957" cy="12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ag of Romani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472" y="4843113"/>
            <a:ext cx="1840716" cy="122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ag of Spain - Wikip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515" y="1615258"/>
            <a:ext cx="1784940" cy="118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lag of Denmark - 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13" y="1146969"/>
            <a:ext cx="1789917" cy="13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achingandlearning.org.uk/wp-content/uploads/2014/06/Adpated-from-Daniel-T-Willingham-Kris-Boul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" y="0"/>
            <a:ext cx="12180722" cy="68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6389" y="1290196"/>
            <a:ext cx="4768112" cy="2019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938"/>
            <a:endParaRPr lang="en-GB" sz="213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7298" y="1180676"/>
            <a:ext cx="4768112" cy="8307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938"/>
            <a:endParaRPr lang="en-GB" sz="213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7298" y="4193998"/>
            <a:ext cx="4768112" cy="8307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938"/>
            <a:endParaRPr lang="en-GB" sz="213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7298" y="2011423"/>
            <a:ext cx="4768112" cy="11806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938"/>
            <a:endParaRPr lang="en-GB" sz="213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7297" y="5024745"/>
            <a:ext cx="4768112" cy="11806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3938"/>
            <a:endParaRPr lang="en-GB" sz="213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3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huffpost.com/gen/2813168/images/o-DAVID-CAMERON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7" y="252016"/>
            <a:ext cx="11578686" cy="641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5382" y="628505"/>
            <a:ext cx="4580459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3938"/>
            <a:r>
              <a:rPr lang="en-GB" sz="3730" b="1" dirty="0">
                <a:solidFill>
                  <a:srgbClr val="25303B"/>
                </a:solidFill>
                <a:latin typeface="Calibri"/>
              </a:rPr>
              <a:t>Cognitive Overload ?</a:t>
            </a:r>
          </a:p>
        </p:txBody>
      </p:sp>
    </p:spTree>
    <p:extLst>
      <p:ext uri="{BB962C8B-B14F-4D97-AF65-F5344CB8AC3E}">
        <p14:creationId xmlns:p14="http://schemas.microsoft.com/office/powerpoint/2010/main" val="31504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803" y="546998"/>
            <a:ext cx="11208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3600" y="5888182"/>
            <a:ext cx="2175164" cy="8174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7" y="180395"/>
            <a:ext cx="12090623" cy="68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803" y="546998"/>
            <a:ext cx="11208327" cy="576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 and Suggestions for 2022-23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NCLEP presentation to MFL mentors?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some CA content in MFL mentor meetings?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ideas from coaching in lesson observation feedback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Modelling of ‘how to make the most of lesson obs. with trainees AND set themes for observations in Sep/Oct/Nov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need for a </a:t>
            </a:r>
            <a:r>
              <a:rPr lang="en-GB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proforma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planning sequences of lessons?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3600" y="5888182"/>
            <a:ext cx="2175164" cy="8174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7915" b="17915"/>
          <a:stretch>
            <a:fillRect/>
          </a:stretch>
        </p:blipFill>
        <p:spPr>
          <a:xfrm>
            <a:off x="419913" y="1349830"/>
            <a:ext cx="11369942" cy="55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6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8411"/>
            <a:ext cx="12233563" cy="813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803" y="546998"/>
            <a:ext cx="11208327" cy="517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GB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Cohort Review 2021 </a:t>
            </a:r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lang="en-GB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GB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MFL trainees + 1 Returner from </a:t>
            </a:r>
            <a:r>
              <a:rPr lang="en-GB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9 left with QTS recommendation</a:t>
            </a:r>
          </a:p>
          <a:p>
            <a:pPr lvl="0">
              <a:spcAft>
                <a:spcPts val="800"/>
              </a:spcAf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(1 </a:t>
            </a:r>
            <a:r>
              <a:rPr lang="en-GB" sz="3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</a:t>
            </a: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an additional placement)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secured </a:t>
            </a: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in a school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are still looking for a teaching position in England / abroad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3600" y="5888182"/>
            <a:ext cx="2175164" cy="8174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71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938" y="700818"/>
            <a:ext cx="10962649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352207"/>
              </p:ext>
            </p:extLst>
          </p:nvPr>
        </p:nvGraphicFramePr>
        <p:xfrm>
          <a:off x="613939" y="1539018"/>
          <a:ext cx="9901661" cy="4109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9911">
                  <a:extLst>
                    <a:ext uri="{9D8B030D-6E8A-4147-A177-3AD203B41FA5}">
                      <a16:colId xmlns:a16="http://schemas.microsoft.com/office/drawing/2014/main" val="1377686824"/>
                    </a:ext>
                  </a:extLst>
                </a:gridCol>
                <a:gridCol w="2131423">
                  <a:extLst>
                    <a:ext uri="{9D8B030D-6E8A-4147-A177-3AD203B41FA5}">
                      <a16:colId xmlns:a16="http://schemas.microsoft.com/office/drawing/2014/main" val="1730773293"/>
                    </a:ext>
                  </a:extLst>
                </a:gridCol>
                <a:gridCol w="1731818">
                  <a:extLst>
                    <a:ext uri="{9D8B030D-6E8A-4147-A177-3AD203B41FA5}">
                      <a16:colId xmlns:a16="http://schemas.microsoft.com/office/drawing/2014/main" val="732386893"/>
                    </a:ext>
                  </a:extLst>
                </a:gridCol>
                <a:gridCol w="2618509">
                  <a:extLst>
                    <a:ext uri="{9D8B030D-6E8A-4147-A177-3AD203B41FA5}">
                      <a16:colId xmlns:a16="http://schemas.microsoft.com/office/drawing/2014/main" val="1412205805"/>
                    </a:ext>
                  </a:extLst>
                </a:gridCol>
              </a:tblGrid>
              <a:tr h="574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Route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2019-20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2020-21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2021-22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1300602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Core</a:t>
                      </a:r>
                      <a:endParaRPr lang="en-GB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0236154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All Saints</a:t>
                      </a:r>
                      <a:endParaRPr lang="en-GB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794189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Pathfinder</a:t>
                      </a:r>
                      <a:endParaRPr lang="en-GB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2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29071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Teach North</a:t>
                      </a:r>
                      <a:endParaRPr lang="en-GB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-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440864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YTSA</a:t>
                      </a:r>
                      <a:endParaRPr lang="en-GB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2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2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2575793"/>
                  </a:ext>
                </a:extLst>
              </a:tr>
              <a:tr h="574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Total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22</a:t>
                      </a:r>
                      <a:endParaRPr lang="en-GB" sz="3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29</a:t>
                      </a:r>
                      <a:endParaRPr lang="en-GB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(11)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30929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5637" y="700818"/>
            <a:ext cx="4895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Composition by Route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19855" y="6109855"/>
            <a:ext cx="1898072" cy="498763"/>
          </a:xfrm>
          <a:prstGeom prst="rect">
            <a:avLst/>
          </a:prstGeom>
          <a:solidFill>
            <a:srgbClr val="333333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938" y="700818"/>
            <a:ext cx="10962649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38" y="700818"/>
            <a:ext cx="5649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Composition by Language</a:t>
            </a:r>
            <a:endParaRPr lang="en-GB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4502"/>
              </p:ext>
            </p:extLst>
          </p:nvPr>
        </p:nvGraphicFramePr>
        <p:xfrm>
          <a:off x="797278" y="1843818"/>
          <a:ext cx="9607486" cy="29352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764">
                  <a:extLst>
                    <a:ext uri="{9D8B030D-6E8A-4147-A177-3AD203B41FA5}">
                      <a16:colId xmlns:a16="http://schemas.microsoft.com/office/drawing/2014/main" val="3157711795"/>
                    </a:ext>
                  </a:extLst>
                </a:gridCol>
                <a:gridCol w="2335992">
                  <a:extLst>
                    <a:ext uri="{9D8B030D-6E8A-4147-A177-3AD203B41FA5}">
                      <a16:colId xmlns:a16="http://schemas.microsoft.com/office/drawing/2014/main" val="3985078074"/>
                    </a:ext>
                  </a:extLst>
                </a:gridCol>
                <a:gridCol w="2542865">
                  <a:extLst>
                    <a:ext uri="{9D8B030D-6E8A-4147-A177-3AD203B41FA5}">
                      <a16:colId xmlns:a16="http://schemas.microsoft.com/office/drawing/2014/main" val="1769807422"/>
                    </a:ext>
                  </a:extLst>
                </a:gridCol>
                <a:gridCol w="2542865">
                  <a:extLst>
                    <a:ext uri="{9D8B030D-6E8A-4147-A177-3AD203B41FA5}">
                      <a16:colId xmlns:a16="http://schemas.microsoft.com/office/drawing/2014/main" val="1997207571"/>
                    </a:ext>
                  </a:extLst>
                </a:gridCol>
              </a:tblGrid>
              <a:tr h="54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FL1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2019-20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2020-21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2021-22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2061097"/>
                  </a:ext>
                </a:extLst>
              </a:tr>
              <a:tr h="54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0">
                          <a:effectLst/>
                        </a:rPr>
                        <a:t>French</a:t>
                      </a:r>
                      <a:endParaRPr lang="en-GB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</a:t>
                      </a:r>
                      <a:r>
                        <a:rPr lang="en-GB" sz="3600" dirty="0" smtClean="0">
                          <a:effectLst/>
                        </a:rPr>
                        <a:t>11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</a:t>
                      </a:r>
                      <a:r>
                        <a:rPr lang="en-GB" sz="3600" dirty="0" smtClean="0">
                          <a:effectLst/>
                        </a:rPr>
                        <a:t>14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(+1)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176636"/>
                  </a:ext>
                </a:extLst>
              </a:tr>
              <a:tr h="54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0">
                          <a:effectLst/>
                        </a:rPr>
                        <a:t>German</a:t>
                      </a:r>
                      <a:endParaRPr lang="en-GB" sz="3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</a:t>
                      </a:r>
                      <a:r>
                        <a:rPr lang="en-GB" sz="3600" dirty="0" smtClean="0">
                          <a:effectLst/>
                        </a:rPr>
                        <a:t>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</a:t>
                      </a:r>
                      <a:r>
                        <a:rPr lang="en-GB" sz="3600" dirty="0" smtClean="0">
                          <a:effectLst/>
                        </a:rPr>
                        <a:t>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706524"/>
                  </a:ext>
                </a:extLst>
              </a:tr>
              <a:tr h="54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0" dirty="0">
                          <a:effectLst/>
                        </a:rPr>
                        <a:t>Spanish</a:t>
                      </a:r>
                      <a:endParaRPr lang="en-GB" sz="3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</a:t>
                      </a:r>
                      <a:r>
                        <a:rPr lang="en-GB" sz="3600" dirty="0" smtClean="0">
                          <a:effectLst/>
                        </a:rPr>
                        <a:t>7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</a:t>
                      </a:r>
                      <a:r>
                        <a:rPr lang="en-GB" sz="3600" dirty="0" smtClean="0">
                          <a:effectLst/>
                        </a:rPr>
                        <a:t>11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38920"/>
                  </a:ext>
                </a:extLst>
              </a:tr>
              <a:tr h="54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Total</a:t>
                      </a:r>
                      <a:endParaRPr lang="en-GB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</a:t>
                      </a:r>
                      <a:r>
                        <a:rPr lang="en-GB" sz="3600" dirty="0" smtClean="0">
                          <a:effectLst/>
                        </a:rPr>
                        <a:t>22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 </a:t>
                      </a:r>
                      <a:r>
                        <a:rPr lang="en-GB" sz="3600" dirty="0" smtClean="0">
                          <a:effectLst/>
                        </a:rPr>
                        <a:t>29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(11)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788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664" y="6054691"/>
            <a:ext cx="1914310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3938" y="700818"/>
            <a:ext cx="10962649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14B6B-B41B-4568-BDBE-8A10B4075648}"/>
              </a:ext>
            </a:extLst>
          </p:cNvPr>
          <p:cNvSpPr txBox="1"/>
          <p:nvPr/>
        </p:nvSpPr>
        <p:spPr>
          <a:xfrm>
            <a:off x="454874" y="502877"/>
            <a:ext cx="11280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Academic and Other Highlights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509288" y="4128637"/>
            <a:ext cx="595968" cy="517757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09817" y="1210763"/>
            <a:ext cx="10769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9 (+1) have QTS, passed all three assignments</a:t>
            </a:r>
          </a:p>
          <a:p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8 have secured a first post in a school in England!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90912" y="1292823"/>
            <a:ext cx="585822" cy="530825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86756" y="2545452"/>
            <a:ext cx="1076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Mean scores of three Assignments: 2 Passes, 5 Merits, </a:t>
            </a:r>
            <a:r>
              <a:rPr lang="en-GB" sz="2800" dirty="0">
                <a:solidFill>
                  <a:schemeClr val="bg1"/>
                </a:solidFill>
              </a:rPr>
              <a:t>3</a:t>
            </a:r>
            <a:r>
              <a:rPr lang="en-GB" sz="2800" dirty="0" smtClean="0">
                <a:solidFill>
                  <a:schemeClr val="bg1"/>
                </a:solidFill>
              </a:rPr>
              <a:t> Distinctions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463756" y="2382384"/>
            <a:ext cx="595968" cy="517757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86756" y="4050010"/>
            <a:ext cx="107693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Two highly successful research 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 err="1" smtClean="0">
                <a:solidFill>
                  <a:schemeClr val="bg1"/>
                </a:solidFill>
              </a:rPr>
              <a:t>Translanguaging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as </a:t>
            </a:r>
            <a:r>
              <a:rPr lang="en-GB" sz="2800" dirty="0" smtClean="0">
                <a:solidFill>
                  <a:schemeClr val="bg1"/>
                </a:solidFill>
              </a:rPr>
              <a:t>a pedagogical </a:t>
            </a:r>
            <a:r>
              <a:rPr lang="en-GB" sz="2800" dirty="0">
                <a:solidFill>
                  <a:schemeClr val="bg1"/>
                </a:solidFill>
              </a:rPr>
              <a:t>practice </a:t>
            </a:r>
            <a:r>
              <a:rPr lang="en-GB" sz="2800" dirty="0" smtClean="0">
                <a:solidFill>
                  <a:schemeClr val="bg1"/>
                </a:solidFill>
              </a:rPr>
              <a:t>to decolonise </a:t>
            </a:r>
            <a:r>
              <a:rPr lang="en-GB" sz="2800" dirty="0">
                <a:solidFill>
                  <a:schemeClr val="bg1"/>
                </a:solidFill>
              </a:rPr>
              <a:t>the Spanish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     curriculum (88)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</a:rPr>
              <a:t>How can MFL teachers engage, motivate, and encourage boys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</a:rPr>
              <a:t>in a mixed ability MFL class</a:t>
            </a:r>
            <a:r>
              <a:rPr lang="en-GB" sz="2800" dirty="0" smtClean="0">
                <a:solidFill>
                  <a:schemeClr val="bg1"/>
                </a:solidFill>
              </a:rPr>
              <a:t>? (82)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822" y="6048949"/>
            <a:ext cx="1914310" cy="512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56" y="3263513"/>
            <a:ext cx="640135" cy="5608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03891" y="3312542"/>
            <a:ext cx="1006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No Fitness to Practice Issues !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7424" y="325326"/>
            <a:ext cx="11208327" cy="155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CCF Review 2021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3600" y="5888182"/>
            <a:ext cx="2175164" cy="8174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02230" y="1221939"/>
            <a:ext cx="10210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In February 2022, remaining </a:t>
            </a:r>
            <a:r>
              <a:rPr lang="en-GB" sz="2400" b="1" dirty="0"/>
              <a:t>Areas for Development</a:t>
            </a:r>
          </a:p>
          <a:p>
            <a:endParaRPr lang="en-GB" dirty="0"/>
          </a:p>
          <a:p>
            <a:r>
              <a:rPr lang="en-GB" sz="2800" dirty="0"/>
              <a:t>CCF 2 How Pupils Learn 2.4 and 2.5</a:t>
            </a:r>
          </a:p>
          <a:p>
            <a:r>
              <a:rPr lang="en-GB" sz="2800" dirty="0"/>
              <a:t>CCF 3 Subject and Curriculum Knowledge 3.1 and 3.6 and 3.9</a:t>
            </a:r>
          </a:p>
          <a:p>
            <a:r>
              <a:rPr lang="en-GB" sz="2800" dirty="0"/>
              <a:t>CCF 4 Classroom Practice 4.4 and 4.5 and 4.7 and 4.9 and 4.11</a:t>
            </a:r>
          </a:p>
          <a:p>
            <a:r>
              <a:rPr lang="en-GB" sz="2800" dirty="0"/>
              <a:t>CCF 5 Adaptive Teaching 5.5 and 5.6</a:t>
            </a:r>
          </a:p>
          <a:p>
            <a:r>
              <a:rPr lang="en-GB" sz="2800" dirty="0"/>
              <a:t>CCF 6 Assessment 6.2 </a:t>
            </a:r>
          </a:p>
          <a:p>
            <a:r>
              <a:rPr lang="en-GB" sz="2800" dirty="0"/>
              <a:t>CCF 7 Managing Behaviour 7.3</a:t>
            </a:r>
          </a:p>
          <a:p>
            <a:r>
              <a:rPr lang="en-GB" sz="2800" dirty="0"/>
              <a:t>CCF 8 Professional Behaviours 8.5 and </a:t>
            </a:r>
            <a:r>
              <a:rPr lang="en-GB" sz="2800" dirty="0" smtClean="0"/>
              <a:t>8.6</a:t>
            </a:r>
          </a:p>
          <a:p>
            <a:endParaRPr lang="en-GB" sz="2800" dirty="0"/>
          </a:p>
          <a:p>
            <a:r>
              <a:rPr lang="en-GB" sz="2800" b="1" dirty="0" smtClean="0"/>
              <a:t>In May 2022, no remaining CCF Areas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5550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803" y="546998"/>
            <a:ext cx="11208327" cy="155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Looking Ahead 2022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3600" y="5888182"/>
            <a:ext cx="2175164" cy="8174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0803" y="1706848"/>
            <a:ext cx="10210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600" dirty="0" smtClean="0"/>
              <a:t>11 </a:t>
            </a:r>
            <a:r>
              <a:rPr lang="en-GB" sz="3600" dirty="0"/>
              <a:t>offers accepted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600" dirty="0"/>
              <a:t>At least 2 with German as FL1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3600" dirty="0"/>
              <a:t>Native speakers from France, Luxembourg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4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0803" y="546998"/>
            <a:ext cx="11208327" cy="705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ITT Provision – The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ational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icture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GB" sz="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Review in 2020-21 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2021-22 Re-accreditation process for ALL providers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216 providers, 80 have been re-accredited (37%)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UoY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en-GB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DfE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re-accreditation from 2024 onwards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aim to expand into Primary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MFL: We teach explicitly phonics, vocab learning and grammar</a:t>
            </a:r>
          </a:p>
          <a:p>
            <a:pPr marL="457200" indent="-4572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2022-23 explicit teaching of the history of the subject and Decolonising the Curriculum (DEC)</a:t>
            </a:r>
          </a:p>
          <a:p>
            <a:pPr>
              <a:spcAft>
                <a:spcPts val="800"/>
              </a:spcAft>
            </a:pP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GB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3600" y="5888182"/>
            <a:ext cx="2175164" cy="8174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9823" y="518031"/>
            <a:ext cx="11264506" cy="6339970"/>
          </a:xfrm>
          <a:prstGeom prst="rect">
            <a:avLst/>
          </a:prstGeom>
        </p:spPr>
        <p:txBody>
          <a:bodyPr vert="horz" lIns="60904" tIns="60904" rIns="60904" bIns="60904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1807" indent="-121807" defTabSz="1218072">
              <a:spcBef>
                <a:spcPts val="1599"/>
              </a:spcBef>
              <a:spcAft>
                <a:spcPts val="266"/>
              </a:spcAft>
              <a:buClr>
                <a:srgbClr val="58B6C0"/>
              </a:buClr>
              <a:defRPr/>
            </a:pPr>
            <a:endParaRPr lang="en-US" sz="799" b="1" dirty="0">
              <a:solidFill>
                <a:srgbClr val="FFFFFF"/>
              </a:solidFill>
              <a:latin typeface="Calibri"/>
            </a:endParaRPr>
          </a:p>
          <a:p>
            <a:pPr marL="0" indent="0" defTabSz="1218072">
              <a:spcBef>
                <a:spcPts val="1599"/>
              </a:spcBef>
              <a:spcAft>
                <a:spcPts val="266"/>
              </a:spcAft>
              <a:buClr>
                <a:srgbClr val="58B6C0"/>
              </a:buClr>
              <a:buNone/>
              <a:defRPr/>
            </a:pPr>
            <a:r>
              <a:rPr lang="en-US" sz="5328" b="1" dirty="0">
                <a:solidFill>
                  <a:srgbClr val="FFFFFF"/>
                </a:solidFill>
                <a:latin typeface="Calibri"/>
              </a:rPr>
              <a:t>		</a:t>
            </a:r>
            <a:r>
              <a:rPr lang="en-US" sz="23445" b="1" dirty="0">
                <a:solidFill>
                  <a:srgbClr val="FFFFFF"/>
                </a:solidFill>
                <a:latin typeface="Calibri"/>
              </a:rPr>
              <a:t>R</a:t>
            </a:r>
          </a:p>
          <a:p>
            <a:pPr marL="0" indent="0" defTabSz="1218072">
              <a:spcBef>
                <a:spcPts val="1599"/>
              </a:spcBef>
              <a:spcAft>
                <a:spcPts val="266"/>
              </a:spcAft>
              <a:buClr>
                <a:srgbClr val="58B6C0"/>
              </a:buClr>
              <a:buNone/>
              <a:defRPr/>
            </a:pPr>
            <a:r>
              <a:rPr lang="en-US" sz="23445" b="1" dirty="0">
                <a:solidFill>
                  <a:srgbClr val="FFFFFF"/>
                </a:solidFill>
                <a:latin typeface="Calibri"/>
              </a:rPr>
              <a:t>	  M E M O R Y</a:t>
            </a:r>
          </a:p>
          <a:p>
            <a:pPr marL="0" indent="0" defTabSz="1218072">
              <a:spcBef>
                <a:spcPts val="1599"/>
              </a:spcBef>
              <a:spcAft>
                <a:spcPts val="266"/>
              </a:spcAft>
              <a:buClr>
                <a:srgbClr val="58B6C0"/>
              </a:buClr>
              <a:buNone/>
              <a:defRPr/>
            </a:pPr>
            <a:r>
              <a:rPr lang="en-US" sz="23445" b="1" dirty="0">
                <a:solidFill>
                  <a:srgbClr val="FFFFFF"/>
                </a:solidFill>
                <a:latin typeface="Calibri"/>
              </a:rPr>
              <a:t>		C</a:t>
            </a:r>
          </a:p>
          <a:p>
            <a:pPr marL="0" indent="0" defTabSz="1218072">
              <a:spcBef>
                <a:spcPts val="1599"/>
              </a:spcBef>
              <a:spcAft>
                <a:spcPts val="266"/>
              </a:spcAft>
              <a:buClr>
                <a:srgbClr val="58B6C0"/>
              </a:buClr>
              <a:buNone/>
              <a:defRPr/>
            </a:pPr>
            <a:r>
              <a:rPr lang="en-US" sz="23445" b="1" dirty="0">
                <a:solidFill>
                  <a:srgbClr val="FFFFFF"/>
                </a:solidFill>
                <a:latin typeface="Calibri"/>
              </a:rPr>
              <a:t>     		L E A R N I N G</a:t>
            </a:r>
          </a:p>
          <a:p>
            <a:pPr marL="0" indent="0" defTabSz="1218072">
              <a:spcBef>
                <a:spcPts val="1599"/>
              </a:spcBef>
              <a:spcAft>
                <a:spcPts val="266"/>
              </a:spcAft>
              <a:buClr>
                <a:srgbClr val="58B6C0"/>
              </a:buClr>
              <a:buNone/>
              <a:defRPr/>
            </a:pPr>
            <a:r>
              <a:rPr lang="en-US" sz="23445" b="1" dirty="0">
                <a:solidFill>
                  <a:srgbClr val="FFFFFF"/>
                </a:solidFill>
                <a:latin typeface="Calibri"/>
              </a:rPr>
              <a:t>		L</a:t>
            </a:r>
          </a:p>
          <a:p>
            <a:pPr marL="0" indent="0" defTabSz="1218072">
              <a:spcBef>
                <a:spcPts val="1599"/>
              </a:spcBef>
              <a:spcAft>
                <a:spcPts val="266"/>
              </a:spcAft>
              <a:buClr>
                <a:srgbClr val="58B6C0"/>
              </a:buClr>
              <a:buNone/>
              <a:defRPr/>
            </a:pPr>
            <a:r>
              <a:rPr lang="en-US" sz="23445" b="1" dirty="0">
                <a:solidFill>
                  <a:srgbClr val="FFFFFF"/>
                </a:solidFill>
                <a:latin typeface="Calibri"/>
              </a:rPr>
              <a:t>		L                        </a:t>
            </a:r>
            <a:r>
              <a:rPr lang="en-US" sz="10657" b="1" dirty="0">
                <a:solidFill>
                  <a:srgbClr val="FFFFFF"/>
                </a:solidFill>
                <a:latin typeface="Calibri"/>
              </a:rPr>
              <a:t>CCF 2.1  to CCF 2.9</a:t>
            </a:r>
          </a:p>
          <a:p>
            <a:pPr marL="0" indent="0" defTabSz="1218072">
              <a:spcBef>
                <a:spcPts val="1599"/>
              </a:spcBef>
              <a:spcAft>
                <a:spcPts val="266"/>
              </a:spcAft>
              <a:buClr>
                <a:srgbClr val="58B6C0"/>
              </a:buClr>
              <a:buNone/>
              <a:defRPr/>
            </a:pPr>
            <a:endParaRPr lang="en-US" sz="6394" b="1" dirty="0">
              <a:solidFill>
                <a:srgbClr val="FFFFFF"/>
              </a:solidFill>
              <a:latin typeface="Calibri"/>
            </a:endParaRPr>
          </a:p>
          <a:p>
            <a:pPr marL="0" indent="0" defTabSz="1218072">
              <a:spcBef>
                <a:spcPts val="1599"/>
              </a:spcBef>
              <a:spcAft>
                <a:spcPts val="266"/>
              </a:spcAft>
              <a:buClr>
                <a:srgbClr val="58B6C0"/>
              </a:buClr>
              <a:buNone/>
              <a:defRPr/>
            </a:pPr>
            <a:r>
              <a:rPr lang="en-US" sz="5328" b="1" dirty="0">
                <a:solidFill>
                  <a:srgbClr val="FFFFFF"/>
                </a:solidFill>
                <a:latin typeface="Calibri"/>
              </a:rPr>
              <a:t>        </a:t>
            </a:r>
          </a:p>
          <a:p>
            <a:pPr marL="0" indent="0" defTabSz="1218072">
              <a:spcBef>
                <a:spcPts val="1599"/>
              </a:spcBef>
              <a:spcAft>
                <a:spcPts val="266"/>
              </a:spcAft>
              <a:buClr>
                <a:srgbClr val="58B6C0"/>
              </a:buClr>
              <a:buNone/>
              <a:defRPr/>
            </a:pPr>
            <a:r>
              <a:rPr lang="en-US" sz="4263" b="1" dirty="0">
                <a:solidFill>
                  <a:srgbClr val="FFFFFF"/>
                </a:solidFill>
                <a:latin typeface="Calibri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6557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509</Words>
  <Application>Microsoft Office PowerPoint</Application>
  <PresentationFormat>Widescreen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FS Lola</vt:lpstr>
      <vt:lpstr>Geneva</vt:lpstr>
      <vt:lpstr>Times New Roman</vt:lpstr>
      <vt:lpstr>Trebuchet MS</vt:lpstr>
      <vt:lpstr>Tw Cen MT</vt:lpstr>
      <vt:lpstr>Wingdings</vt:lpstr>
      <vt:lpstr>Office Theme</vt:lpstr>
      <vt:lpstr>1_Office Theme</vt:lpstr>
      <vt:lpstr>PowerPoint Presentation</vt:lpstr>
      <vt:lpstr>PowerPoint Presentation</vt:lpstr>
      <vt:lpstr>   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Mirjam Buehler-Willey</dc:creator>
  <cp:lastModifiedBy>Mirjam Buehler</cp:lastModifiedBy>
  <cp:revision>31</cp:revision>
  <dcterms:created xsi:type="dcterms:W3CDTF">2020-10-04T21:16:00Z</dcterms:created>
  <dcterms:modified xsi:type="dcterms:W3CDTF">2022-07-13T17:49:51Z</dcterms:modified>
</cp:coreProperties>
</file>